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sldIdLst>
    <p:sldId id="292" r:id="rId5"/>
    <p:sldId id="298" r:id="rId6"/>
    <p:sldId id="299" r:id="rId7"/>
    <p:sldId id="301" r:id="rId8"/>
    <p:sldId id="300" r:id="rId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vage, Lorna" initials="BL" lastIdx="3" clrIdx="0">
    <p:extLst>
      <p:ext uri="{19B8F6BF-5375-455C-9EA6-DF929625EA0E}">
        <p15:presenceInfo xmlns:p15="http://schemas.microsoft.com/office/powerpoint/2012/main" userId="S::Lorna.Bavage@justice.gov.uk::cae97c7c-a93e-431a-8546-aaba486c785f" providerId="AD"/>
      </p:ext>
    </p:extLst>
  </p:cmAuthor>
  <p:cmAuthor id="2" name="Waldwin, Karen" initials="WK" lastIdx="1" clrIdx="1">
    <p:extLst>
      <p:ext uri="{19B8F6BF-5375-455C-9EA6-DF929625EA0E}">
        <p15:presenceInfo xmlns:p15="http://schemas.microsoft.com/office/powerpoint/2012/main" userId="S::Karen.Waldwin@justice.gov.uk::500f0831-5cdd-47a2-84c9-c51dcf3fd3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EAEFF7"/>
    <a:srgbClr val="FB2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142E85-5C3F-EA2D-F4C5-1FDE5BFD290F}" v="34" dt="2020-11-12T16:33:48.128"/>
    <p1510:client id="{BC62F46C-2090-65BE-B8F7-EC0D430A8DF3}" v="970" dt="2020-11-12T15:37:30.357"/>
    <p1510:client id="{FFE40A72-961E-4F21-8AFB-1721D9F975DC}" v="66" dt="2020-11-12T15:45:21.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3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gg, John" userId="S::john.rigg@justice.gov.uk::0c5da678-208e-4c76-9668-da4fb664c43b" providerId="AD" clId="Web-{BC62F46C-2090-65BE-B8F7-EC0D430A8DF3}"/>
    <pc:docChg chg="modSld">
      <pc:chgData name="Rigg, John" userId="S::john.rigg@justice.gov.uk::0c5da678-208e-4c76-9668-da4fb664c43b" providerId="AD" clId="Web-{BC62F46C-2090-65BE-B8F7-EC0D430A8DF3}" dt="2020-11-12T15:37:35.998" v="968" actId="1076"/>
      <pc:docMkLst>
        <pc:docMk/>
      </pc:docMkLst>
      <pc:sldChg chg="modSp">
        <pc:chgData name="Rigg, John" userId="S::john.rigg@justice.gov.uk::0c5da678-208e-4c76-9668-da4fb664c43b" providerId="AD" clId="Web-{BC62F46C-2090-65BE-B8F7-EC0D430A8DF3}" dt="2020-11-12T15:28:53.469" v="475" actId="20577"/>
        <pc:sldMkLst>
          <pc:docMk/>
          <pc:sldMk cId="1824563320" sldId="299"/>
        </pc:sldMkLst>
        <pc:spChg chg="mod">
          <ac:chgData name="Rigg, John" userId="S::john.rigg@justice.gov.uk::0c5da678-208e-4c76-9668-da4fb664c43b" providerId="AD" clId="Web-{BC62F46C-2090-65BE-B8F7-EC0D430A8DF3}" dt="2020-11-12T15:28:53.469" v="475" actId="20577"/>
          <ac:spMkLst>
            <pc:docMk/>
            <pc:sldMk cId="1824563320" sldId="299"/>
            <ac:spMk id="6" creationId="{9EDA053D-21AF-4A11-9DA2-6735ACDE7D05}"/>
          </ac:spMkLst>
        </pc:spChg>
      </pc:sldChg>
      <pc:sldChg chg="modSp">
        <pc:chgData name="Rigg, John" userId="S::john.rigg@justice.gov.uk::0c5da678-208e-4c76-9668-da4fb664c43b" providerId="AD" clId="Web-{BC62F46C-2090-65BE-B8F7-EC0D430A8DF3}" dt="2020-11-12T15:37:35.998" v="968" actId="1076"/>
        <pc:sldMkLst>
          <pc:docMk/>
          <pc:sldMk cId="2474909451" sldId="301"/>
        </pc:sldMkLst>
        <pc:spChg chg="mod">
          <ac:chgData name="Rigg, John" userId="S::john.rigg@justice.gov.uk::0c5da678-208e-4c76-9668-da4fb664c43b" providerId="AD" clId="Web-{BC62F46C-2090-65BE-B8F7-EC0D430A8DF3}" dt="2020-11-12T15:29:15.266" v="485" actId="20577"/>
          <ac:spMkLst>
            <pc:docMk/>
            <pc:sldMk cId="2474909451" sldId="301"/>
            <ac:spMk id="2" creationId="{739E83E4-8F8D-4411-9A23-6064393D3DC9}"/>
          </ac:spMkLst>
        </pc:spChg>
        <pc:spChg chg="mod">
          <ac:chgData name="Rigg, John" userId="S::john.rigg@justice.gov.uk::0c5da678-208e-4c76-9668-da4fb664c43b" providerId="AD" clId="Web-{BC62F46C-2090-65BE-B8F7-EC0D430A8DF3}" dt="2020-11-12T15:37:30.357" v="965" actId="20577"/>
          <ac:spMkLst>
            <pc:docMk/>
            <pc:sldMk cId="2474909451" sldId="301"/>
            <ac:spMk id="3" creationId="{66A0C310-E199-4826-9468-1FDB7B3C7DD4}"/>
          </ac:spMkLst>
        </pc:spChg>
        <pc:graphicFrameChg chg="mod">
          <ac:chgData name="Rigg, John" userId="S::john.rigg@justice.gov.uk::0c5da678-208e-4c76-9668-da4fb664c43b" providerId="AD" clId="Web-{BC62F46C-2090-65BE-B8F7-EC0D430A8DF3}" dt="2020-11-12T15:37:35.998" v="968" actId="1076"/>
          <ac:graphicFrameMkLst>
            <pc:docMk/>
            <pc:sldMk cId="2474909451" sldId="301"/>
            <ac:graphicFrameMk id="4" creationId="{8A012A3C-63FC-4F9D-93BE-6549164E9CD8}"/>
          </ac:graphicFrameMkLst>
        </pc:graphicFrameChg>
        <pc:graphicFrameChg chg="mod">
          <ac:chgData name="Rigg, John" userId="S::john.rigg@justice.gov.uk::0c5da678-208e-4c76-9668-da4fb664c43b" providerId="AD" clId="Web-{BC62F46C-2090-65BE-B8F7-EC0D430A8DF3}" dt="2020-11-12T15:37:33.185" v="967" actId="1076"/>
          <ac:graphicFrameMkLst>
            <pc:docMk/>
            <pc:sldMk cId="2474909451" sldId="301"/>
            <ac:graphicFrameMk id="9" creationId="{FA9E31A9-8887-4910-9AFC-4E0C62D4D502}"/>
          </ac:graphicFrameMkLst>
        </pc:graphicFrameChg>
      </pc:sldChg>
    </pc:docChg>
  </pc:docChgLst>
  <pc:docChgLst>
    <pc:chgData name="Bavage, Lorna" userId="S::lorna.bavage@justice.gov.uk::cae97c7c-a93e-431a-8546-aaba486c785f" providerId="AD" clId="Web-{9E142E85-5C3F-EA2D-F4C5-1FDE5BFD290F}"/>
    <pc:docChg chg="modSld">
      <pc:chgData name="Bavage, Lorna" userId="S::lorna.bavage@justice.gov.uk::cae97c7c-a93e-431a-8546-aaba486c785f" providerId="AD" clId="Web-{9E142E85-5C3F-EA2D-F4C5-1FDE5BFD290F}" dt="2020-11-12T16:33:48.128" v="21" actId="20577"/>
      <pc:docMkLst>
        <pc:docMk/>
      </pc:docMkLst>
      <pc:sldChg chg="modSp">
        <pc:chgData name="Bavage, Lorna" userId="S::lorna.bavage@justice.gov.uk::cae97c7c-a93e-431a-8546-aaba486c785f" providerId="AD" clId="Web-{9E142E85-5C3F-EA2D-F4C5-1FDE5BFD290F}" dt="2020-11-12T15:31:59.532" v="11" actId="20577"/>
        <pc:sldMkLst>
          <pc:docMk/>
          <pc:sldMk cId="34025468" sldId="298"/>
        </pc:sldMkLst>
        <pc:spChg chg="mod">
          <ac:chgData name="Bavage, Lorna" userId="S::lorna.bavage@justice.gov.uk::cae97c7c-a93e-431a-8546-aaba486c785f" providerId="AD" clId="Web-{9E142E85-5C3F-EA2D-F4C5-1FDE5BFD290F}" dt="2020-11-12T15:31:59.532" v="11" actId="20577"/>
          <ac:spMkLst>
            <pc:docMk/>
            <pc:sldMk cId="34025468" sldId="298"/>
            <ac:spMk id="3" creationId="{66A0C310-E199-4826-9468-1FDB7B3C7DD4}"/>
          </ac:spMkLst>
        </pc:spChg>
      </pc:sldChg>
      <pc:sldChg chg="modSp">
        <pc:chgData name="Bavage, Lorna" userId="S::lorna.bavage@justice.gov.uk::cae97c7c-a93e-431a-8546-aaba486c785f" providerId="AD" clId="Web-{9E142E85-5C3F-EA2D-F4C5-1FDE5BFD290F}" dt="2020-11-12T16:33:48.128" v="21" actId="20577"/>
        <pc:sldMkLst>
          <pc:docMk/>
          <pc:sldMk cId="1824563320" sldId="299"/>
        </pc:sldMkLst>
        <pc:spChg chg="mod">
          <ac:chgData name="Bavage, Lorna" userId="S::lorna.bavage@justice.gov.uk::cae97c7c-a93e-431a-8546-aaba486c785f" providerId="AD" clId="Web-{9E142E85-5C3F-EA2D-F4C5-1FDE5BFD290F}" dt="2020-11-12T16:33:48.128" v="21" actId="20577"/>
          <ac:spMkLst>
            <pc:docMk/>
            <pc:sldMk cId="1824563320" sldId="299"/>
            <ac:spMk id="6" creationId="{9EDA053D-21AF-4A11-9DA2-6735ACDE7D05}"/>
          </ac:spMkLst>
        </pc:spChg>
      </pc:sldChg>
      <pc:sldChg chg="modSp">
        <pc:chgData name="Bavage, Lorna" userId="S::lorna.bavage@justice.gov.uk::cae97c7c-a93e-431a-8546-aaba486c785f" providerId="AD" clId="Web-{9E142E85-5C3F-EA2D-F4C5-1FDE5BFD290F}" dt="2020-11-12T15:33:38.348" v="19"/>
        <pc:sldMkLst>
          <pc:docMk/>
          <pc:sldMk cId="497097857" sldId="300"/>
        </pc:sldMkLst>
        <pc:graphicFrameChg chg="mod modGraphic">
          <ac:chgData name="Bavage, Lorna" userId="S::lorna.bavage@justice.gov.uk::cae97c7c-a93e-431a-8546-aaba486c785f" providerId="AD" clId="Web-{9E142E85-5C3F-EA2D-F4C5-1FDE5BFD290F}" dt="2020-11-12T15:33:38.348" v="19"/>
          <ac:graphicFrameMkLst>
            <pc:docMk/>
            <pc:sldMk cId="497097857" sldId="300"/>
            <ac:graphicFrameMk id="9" creationId="{6F5DE36B-83F2-473B-9B0C-D03A6D1AED0D}"/>
          </ac:graphicFrameMkLst>
        </pc:graphicFrameChg>
      </pc:sldChg>
    </pc:docChg>
  </pc:docChgLst>
  <pc:docChgLst>
    <pc:chgData name="Rigg, John" userId="0c5da678-208e-4c76-9668-da4fb664c43b" providerId="ADAL" clId="{FFE40A72-961E-4F21-8AFB-1721D9F975DC}"/>
    <pc:docChg chg="modSld">
      <pc:chgData name="Rigg, John" userId="0c5da678-208e-4c76-9668-da4fb664c43b" providerId="ADAL" clId="{FFE40A72-961E-4F21-8AFB-1721D9F975DC}" dt="2020-11-12T15:45:21.279" v="65" actId="20577"/>
      <pc:docMkLst>
        <pc:docMk/>
      </pc:docMkLst>
      <pc:sldChg chg="modSp">
        <pc:chgData name="Rigg, John" userId="0c5da678-208e-4c76-9668-da4fb664c43b" providerId="ADAL" clId="{FFE40A72-961E-4F21-8AFB-1721D9F975DC}" dt="2020-11-12T15:43:25.453" v="1" actId="207"/>
        <pc:sldMkLst>
          <pc:docMk/>
          <pc:sldMk cId="1824563320" sldId="299"/>
        </pc:sldMkLst>
        <pc:spChg chg="mod">
          <ac:chgData name="Rigg, John" userId="0c5da678-208e-4c76-9668-da4fb664c43b" providerId="ADAL" clId="{FFE40A72-961E-4F21-8AFB-1721D9F975DC}" dt="2020-11-12T15:43:25.453" v="1" actId="207"/>
          <ac:spMkLst>
            <pc:docMk/>
            <pc:sldMk cId="1824563320" sldId="299"/>
            <ac:spMk id="6" creationId="{9EDA053D-21AF-4A11-9DA2-6735ACDE7D05}"/>
          </ac:spMkLst>
        </pc:spChg>
      </pc:sldChg>
      <pc:sldChg chg="modSp">
        <pc:chgData name="Rigg, John" userId="0c5da678-208e-4c76-9668-da4fb664c43b" providerId="ADAL" clId="{FFE40A72-961E-4F21-8AFB-1721D9F975DC}" dt="2020-11-12T15:45:21.279" v="65" actId="20577"/>
        <pc:sldMkLst>
          <pc:docMk/>
          <pc:sldMk cId="2474909451" sldId="301"/>
        </pc:sldMkLst>
        <pc:spChg chg="mod">
          <ac:chgData name="Rigg, John" userId="0c5da678-208e-4c76-9668-da4fb664c43b" providerId="ADAL" clId="{FFE40A72-961E-4F21-8AFB-1721D9F975DC}" dt="2020-11-12T15:45:21.279" v="65" actId="20577"/>
          <ac:spMkLst>
            <pc:docMk/>
            <pc:sldMk cId="2474909451" sldId="301"/>
            <ac:spMk id="3" creationId="{66A0C310-E199-4826-9468-1FDB7B3C7DD4}"/>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32572B-026E-488C-A582-6EBA75422F7F}" type="datetimeFigureOut">
              <a:rPr lang="en-GB" smtClean="0"/>
              <a:t>12/11/2020</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A0371-F7CE-45A5-A352-A68CE114873E}" type="slidenum">
              <a:rPr lang="en-GB" smtClean="0"/>
              <a:t>‹#›</a:t>
            </a:fld>
            <a:endParaRPr lang="en-GB"/>
          </a:p>
        </p:txBody>
      </p:sp>
    </p:spTree>
    <p:extLst>
      <p:ext uri="{BB962C8B-B14F-4D97-AF65-F5344CB8AC3E}">
        <p14:creationId xmlns:p14="http://schemas.microsoft.com/office/powerpoint/2010/main" val="93709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9:notes"/>
          <p:cNvSpPr txBox="1">
            <a:spLocks noGrp="1"/>
          </p:cNvSpPr>
          <p:nvPr>
            <p:ph type="body" idx="1"/>
          </p:nvPr>
        </p:nvSpPr>
        <p:spPr>
          <a:xfrm>
            <a:off x="666909" y="4687253"/>
            <a:ext cx="5335270" cy="444055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65" name="Google Shape;365;p9:notes"/>
          <p:cNvSpPr>
            <a:spLocks noGrp="1" noRot="1" noChangeAspect="1"/>
          </p:cNvSpPr>
          <p:nvPr>
            <p:ph type="sldImg" idx="2"/>
          </p:nvPr>
        </p:nvSpPr>
        <p:spPr>
          <a:xfrm>
            <a:off x="661988" y="739775"/>
            <a:ext cx="5346700" cy="370046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781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929DC4-3FCB-4818-A3B8-7AED53D9EFAF}"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FEDF45-6629-4CC7-B001-FCDEED0A8347}" type="slidenum">
              <a:rPr lang="en-GB" smtClean="0"/>
              <a:t>‹#›</a:t>
            </a:fld>
            <a:endParaRPr lang="en-GB"/>
          </a:p>
        </p:txBody>
      </p:sp>
    </p:spTree>
    <p:extLst>
      <p:ext uri="{BB962C8B-B14F-4D97-AF65-F5344CB8AC3E}">
        <p14:creationId xmlns:p14="http://schemas.microsoft.com/office/powerpoint/2010/main" val="148888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29DC4-3FCB-4818-A3B8-7AED53D9EFAF}"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FEDF45-6629-4CC7-B001-FCDEED0A8347}" type="slidenum">
              <a:rPr lang="en-GB" smtClean="0"/>
              <a:t>‹#›</a:t>
            </a:fld>
            <a:endParaRPr lang="en-GB"/>
          </a:p>
        </p:txBody>
      </p:sp>
    </p:spTree>
    <p:extLst>
      <p:ext uri="{BB962C8B-B14F-4D97-AF65-F5344CB8AC3E}">
        <p14:creationId xmlns:p14="http://schemas.microsoft.com/office/powerpoint/2010/main" val="397519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29DC4-3FCB-4818-A3B8-7AED53D9EFAF}"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FEDF45-6629-4CC7-B001-FCDEED0A8347}" type="slidenum">
              <a:rPr lang="en-GB" smtClean="0"/>
              <a:t>‹#›</a:t>
            </a:fld>
            <a:endParaRPr lang="en-GB"/>
          </a:p>
        </p:txBody>
      </p:sp>
    </p:spTree>
    <p:extLst>
      <p:ext uri="{BB962C8B-B14F-4D97-AF65-F5344CB8AC3E}">
        <p14:creationId xmlns:p14="http://schemas.microsoft.com/office/powerpoint/2010/main" val="3867254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1_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val="280539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29DC4-3FCB-4818-A3B8-7AED53D9EFAF}"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FEDF45-6629-4CC7-B001-FCDEED0A8347}" type="slidenum">
              <a:rPr lang="en-GB" smtClean="0"/>
              <a:t>‹#›</a:t>
            </a:fld>
            <a:endParaRPr lang="en-GB"/>
          </a:p>
        </p:txBody>
      </p:sp>
    </p:spTree>
    <p:extLst>
      <p:ext uri="{BB962C8B-B14F-4D97-AF65-F5344CB8AC3E}">
        <p14:creationId xmlns:p14="http://schemas.microsoft.com/office/powerpoint/2010/main" val="863958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929DC4-3FCB-4818-A3B8-7AED53D9EFAF}" type="datetimeFigureOut">
              <a:rPr lang="en-GB" smtClean="0"/>
              <a:t>12/11/2020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FEDF45-6629-4CC7-B001-FCDEED0A8347}" type="slidenum">
              <a:rPr lang="en-GB" smtClean="0"/>
              <a:t>‹#›</a:t>
            </a:fld>
            <a:endParaRPr lang="en-GB"/>
          </a:p>
        </p:txBody>
      </p:sp>
    </p:spTree>
    <p:extLst>
      <p:ext uri="{BB962C8B-B14F-4D97-AF65-F5344CB8AC3E}">
        <p14:creationId xmlns:p14="http://schemas.microsoft.com/office/powerpoint/2010/main" val="2927737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929DC4-3FCB-4818-A3B8-7AED53D9EFAF}"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FEDF45-6629-4CC7-B001-FCDEED0A8347}" type="slidenum">
              <a:rPr lang="en-GB" smtClean="0"/>
              <a:t>‹#›</a:t>
            </a:fld>
            <a:endParaRPr lang="en-GB"/>
          </a:p>
        </p:txBody>
      </p:sp>
    </p:spTree>
    <p:extLst>
      <p:ext uri="{BB962C8B-B14F-4D97-AF65-F5344CB8AC3E}">
        <p14:creationId xmlns:p14="http://schemas.microsoft.com/office/powerpoint/2010/main" val="269603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929DC4-3FCB-4818-A3B8-7AED53D9EFAF}" type="datetimeFigureOut">
              <a:rPr lang="en-GB" smtClean="0"/>
              <a:t>12/11/2020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FEDF45-6629-4CC7-B001-FCDEED0A8347}" type="slidenum">
              <a:rPr lang="en-GB" smtClean="0"/>
              <a:t>‹#›</a:t>
            </a:fld>
            <a:endParaRPr lang="en-GB"/>
          </a:p>
        </p:txBody>
      </p:sp>
    </p:spTree>
    <p:extLst>
      <p:ext uri="{BB962C8B-B14F-4D97-AF65-F5344CB8AC3E}">
        <p14:creationId xmlns:p14="http://schemas.microsoft.com/office/powerpoint/2010/main" val="176307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929DC4-3FCB-4818-A3B8-7AED53D9EFAF}" type="datetimeFigureOut">
              <a:rPr lang="en-GB" smtClean="0"/>
              <a:t>12/11/2020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FEDF45-6629-4CC7-B001-FCDEED0A8347}" type="slidenum">
              <a:rPr lang="en-GB" smtClean="0"/>
              <a:t>‹#›</a:t>
            </a:fld>
            <a:endParaRPr lang="en-GB"/>
          </a:p>
        </p:txBody>
      </p:sp>
    </p:spTree>
    <p:extLst>
      <p:ext uri="{BB962C8B-B14F-4D97-AF65-F5344CB8AC3E}">
        <p14:creationId xmlns:p14="http://schemas.microsoft.com/office/powerpoint/2010/main" val="376021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29DC4-3FCB-4818-A3B8-7AED53D9EFAF}" type="datetimeFigureOut">
              <a:rPr lang="en-GB" smtClean="0"/>
              <a:t>12/11/2020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FEDF45-6629-4CC7-B001-FCDEED0A8347}" type="slidenum">
              <a:rPr lang="en-GB" smtClean="0"/>
              <a:t>‹#›</a:t>
            </a:fld>
            <a:endParaRPr lang="en-GB"/>
          </a:p>
        </p:txBody>
      </p:sp>
    </p:spTree>
    <p:extLst>
      <p:ext uri="{BB962C8B-B14F-4D97-AF65-F5344CB8AC3E}">
        <p14:creationId xmlns:p14="http://schemas.microsoft.com/office/powerpoint/2010/main" val="203853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929DC4-3FCB-4818-A3B8-7AED53D9EFAF}"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FEDF45-6629-4CC7-B001-FCDEED0A8347}" type="slidenum">
              <a:rPr lang="en-GB" smtClean="0"/>
              <a:t>‹#›</a:t>
            </a:fld>
            <a:endParaRPr lang="en-GB"/>
          </a:p>
        </p:txBody>
      </p:sp>
    </p:spTree>
    <p:extLst>
      <p:ext uri="{BB962C8B-B14F-4D97-AF65-F5344CB8AC3E}">
        <p14:creationId xmlns:p14="http://schemas.microsoft.com/office/powerpoint/2010/main" val="397945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929DC4-3FCB-4818-A3B8-7AED53D9EFAF}" type="datetimeFigureOut">
              <a:rPr lang="en-GB" smtClean="0"/>
              <a:t>12/11/2020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FEDF45-6629-4CC7-B001-FCDEED0A8347}" type="slidenum">
              <a:rPr lang="en-GB" smtClean="0"/>
              <a:t>‹#›</a:t>
            </a:fld>
            <a:endParaRPr lang="en-GB"/>
          </a:p>
        </p:txBody>
      </p:sp>
    </p:spTree>
    <p:extLst>
      <p:ext uri="{BB962C8B-B14F-4D97-AF65-F5344CB8AC3E}">
        <p14:creationId xmlns:p14="http://schemas.microsoft.com/office/powerpoint/2010/main" val="3256867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29DC4-3FCB-4818-A3B8-7AED53D9EFAF}" type="datetimeFigureOut">
              <a:rPr lang="en-GB" smtClean="0"/>
              <a:t>12/11/2020</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EDF45-6629-4CC7-B001-FCDEED0A8347}" type="slidenum">
              <a:rPr lang="en-GB" smtClean="0"/>
              <a:t>‹#›</a:t>
            </a:fld>
            <a:endParaRPr lang="en-GB"/>
          </a:p>
        </p:txBody>
      </p:sp>
    </p:spTree>
    <p:extLst>
      <p:ext uri="{BB962C8B-B14F-4D97-AF65-F5344CB8AC3E}">
        <p14:creationId xmlns:p14="http://schemas.microsoft.com/office/powerpoint/2010/main" val="4288055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eams.microsoft.com/l/meetup-join/19%3ameeting_N2JjNzBhNTQtYTk0Yi00Yzc3LTkyNTMtZDNiYjQzOTgxOGE3%40thread.v2/0?context=%7b%22Tid%22%3a%22c6874728-71e6-41fe-a9e1-2e8c36776ad8%22%2c%22Oid%22%3a%22fe16de59-a312-4b71-88a1-2e961e630154%22%7d" TargetMode="External"/><Relationship Id="rId2" Type="http://schemas.openxmlformats.org/officeDocument/2006/relationships/hyperlink" Target="https://teams.microsoft.com/l/meetup-join/19%3ameeting_YTkzN2ViMjItOWI2NS00MTNmLWI4NDEtMjk0MDE0NWU5YjY3%40thread.v2/0?context=%7b%22Tid%22%3a%22c6874728-71e6-41fe-a9e1-2e8c36776ad8%22%2c%22Oid%22%3a%22fe16de59-a312-4b71-88a1-2e961e630154%22%7d" TargetMode="External"/><Relationship Id="rId1" Type="http://schemas.openxmlformats.org/officeDocument/2006/relationships/slideLayout" Target="../slideLayouts/slideLayout4.xml"/><Relationship Id="rId6" Type="http://schemas.openxmlformats.org/officeDocument/2006/relationships/hyperlink" Target="https://www.gov.uk/guidance/hmcts-online-event-15-oct-2020-introducing-the-common-platform" TargetMode="External"/><Relationship Id="rId5" Type="http://schemas.openxmlformats.org/officeDocument/2006/relationships/hyperlink" Target="https://teams.microsoft.com/l/meetup-join/19%3ameeting_ZDJkZTA1NDItMGE5My00YzgyLTkyMWQtNjIwZDQ2ZDQ0NTcy%40thread.v2/0?context=%7b%22Tid%22%3a%22c6874728-71e6-41fe-a9e1-2e8c36776ad8%22%2c%22Oid%22%3a%22fe16de59-a312-4b71-88a1-2e961e630154%22%7d" TargetMode="External"/><Relationship Id="rId4" Type="http://schemas.openxmlformats.org/officeDocument/2006/relationships/hyperlink" Target="https://teams.microsoft.com/l/meetup-join/19%3ameeting_NzQxMTk2ODYtNWY1MS00ZTZjLWFjMTAtODVlNTVmMjM5NDlk%40thread.v2/0?context=%7b%22Tid%22%3a%22c6874728-71e6-41fe-a9e1-2e8c36776ad8%22%2c%22Oid%22%3a%22fe16de59-a312-4b71-88a1-2e961e630154%22%7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uidance/hmcts-common-platform-account-registration-for-defence-professionals" TargetMode="Externa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hyperlink" Target="https://www.gov.uk/guidance/hmcts-common-platform-account-registration-for-defence-professional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4" name="Title 1">
            <a:extLst>
              <a:ext uri="{FF2B5EF4-FFF2-40B4-BE49-F238E27FC236}">
                <a16:creationId xmlns:a16="http://schemas.microsoft.com/office/drawing/2014/main" id="{20137108-837D-4656-91DE-E77D618E392E}"/>
              </a:ext>
            </a:extLst>
          </p:cNvPr>
          <p:cNvSpPr txBox="1">
            <a:spLocks/>
          </p:cNvSpPr>
          <p:nvPr/>
        </p:nvSpPr>
        <p:spPr>
          <a:xfrm>
            <a:off x="338005" y="3151977"/>
            <a:ext cx="8824724" cy="2148357"/>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3400" b="1" kern="1200">
                <a:solidFill>
                  <a:srgbClr val="002C59"/>
                </a:solidFill>
                <a:latin typeface="Arial" panose="020B0604020202020204" pitchFamily="34" charset="0"/>
                <a:ea typeface="+mj-ea"/>
                <a:cs typeface="Arial" panose="020B0604020202020204" pitchFamily="34" charset="0"/>
              </a:defRPr>
            </a:lvl1pPr>
          </a:lstStyle>
          <a:p>
            <a:r>
              <a:rPr lang="en-GB" sz="3250">
                <a:solidFill>
                  <a:schemeClr val="bg1"/>
                </a:solidFill>
                <a:latin typeface="Arial"/>
                <a:cs typeface="Arial"/>
              </a:rPr>
              <a:t>Common Platform – Implementation Update</a:t>
            </a:r>
          </a:p>
          <a:p>
            <a:endParaRPr lang="en-GB" sz="3250">
              <a:solidFill>
                <a:schemeClr val="bg1"/>
              </a:solidFill>
              <a:latin typeface="Arial"/>
              <a:cs typeface="Arial"/>
            </a:endParaRPr>
          </a:p>
          <a:p>
            <a:r>
              <a:rPr lang="en-GB" sz="3250">
                <a:solidFill>
                  <a:schemeClr val="bg1"/>
                </a:solidFill>
                <a:latin typeface="Arial"/>
                <a:cs typeface="Arial"/>
              </a:rPr>
              <a:t>12/11/2020</a:t>
            </a:r>
          </a:p>
          <a:p>
            <a:endParaRPr lang="en-GB" sz="3250">
              <a:solidFill>
                <a:schemeClr val="bg1"/>
              </a:solidFill>
            </a:endParaRPr>
          </a:p>
        </p:txBody>
      </p:sp>
    </p:spTree>
    <p:extLst>
      <p:ext uri="{BB962C8B-B14F-4D97-AF65-F5344CB8AC3E}">
        <p14:creationId xmlns:p14="http://schemas.microsoft.com/office/powerpoint/2010/main" val="394903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83E4-8F8D-4411-9A23-6064393D3DC9}"/>
              </a:ext>
            </a:extLst>
          </p:cNvPr>
          <p:cNvSpPr>
            <a:spLocks noGrp="1"/>
          </p:cNvSpPr>
          <p:nvPr>
            <p:ph type="title"/>
          </p:nvPr>
        </p:nvSpPr>
        <p:spPr>
          <a:xfrm>
            <a:off x="681038" y="365128"/>
            <a:ext cx="8543925" cy="736086"/>
          </a:xfrm>
          <a:solidFill>
            <a:srgbClr val="002060"/>
          </a:solidFill>
        </p:spPr>
        <p:txBody>
          <a:bodyPr>
            <a:normAutofit/>
          </a:bodyPr>
          <a:lstStyle/>
          <a:p>
            <a:r>
              <a:rPr lang="en-GB" sz="3600" b="1">
                <a:solidFill>
                  <a:schemeClr val="bg1"/>
                </a:solidFill>
              </a:rPr>
              <a:t>Early Adopter rollout</a:t>
            </a:r>
          </a:p>
        </p:txBody>
      </p:sp>
      <p:sp>
        <p:nvSpPr>
          <p:cNvPr id="3" name="Content Placeholder 2">
            <a:extLst>
              <a:ext uri="{FF2B5EF4-FFF2-40B4-BE49-F238E27FC236}">
                <a16:creationId xmlns:a16="http://schemas.microsoft.com/office/drawing/2014/main" id="{66A0C310-E199-4826-9468-1FDB7B3C7DD4}"/>
              </a:ext>
            </a:extLst>
          </p:cNvPr>
          <p:cNvSpPr>
            <a:spLocks noGrp="1"/>
          </p:cNvSpPr>
          <p:nvPr>
            <p:ph idx="1"/>
          </p:nvPr>
        </p:nvSpPr>
        <p:spPr>
          <a:xfrm>
            <a:off x="681038" y="1327355"/>
            <a:ext cx="8543925" cy="4849608"/>
          </a:xfrm>
        </p:spPr>
        <p:txBody>
          <a:bodyPr>
            <a:normAutofit/>
          </a:bodyPr>
          <a:lstStyle/>
          <a:p>
            <a:pPr marL="0" indent="0">
              <a:buNone/>
            </a:pPr>
            <a:r>
              <a:rPr lang="en-GB" sz="1600">
                <a:solidFill>
                  <a:schemeClr val="accent5">
                    <a:lumMod val="50000"/>
                  </a:schemeClr>
                </a:solidFill>
              </a:rPr>
              <a:t>Preparations are underway to continue rolling out Common Platform to the remaining Early Adopter sites (pairs of Crown and Magistrates’ courts) subject the approval of the programme board and the SPJ. Learnings from Derby are being taken forward in planning and preparation activities for the next early adopter courts.  Local Implementation Teams have been established to engage the Judiciary and all partner agencies involved.</a:t>
            </a:r>
          </a:p>
          <a:p>
            <a:pPr marL="0" indent="0">
              <a:buNone/>
            </a:pPr>
            <a:endParaRPr lang="en-GB" sz="1600">
              <a:solidFill>
                <a:schemeClr val="accent5">
                  <a:lumMod val="50000"/>
                </a:schemeClr>
              </a:solidFill>
            </a:endParaRPr>
          </a:p>
          <a:p>
            <a:pPr marL="0" indent="0">
              <a:buNone/>
            </a:pPr>
            <a:r>
              <a:rPr lang="en-GB" sz="1600">
                <a:solidFill>
                  <a:schemeClr val="accent5">
                    <a:lumMod val="50000"/>
                  </a:schemeClr>
                </a:solidFill>
              </a:rPr>
              <a:t>The current view on working towards go live dates (which are all subject to approval) are:</a:t>
            </a:r>
          </a:p>
          <a:p>
            <a:r>
              <a:rPr lang="en-GB" sz="1600" b="1">
                <a:solidFill>
                  <a:schemeClr val="accent5">
                    <a:lumMod val="50000"/>
                  </a:schemeClr>
                </a:solidFill>
              </a:rPr>
              <a:t>South West 	 </a:t>
            </a:r>
            <a:r>
              <a:rPr lang="en-GB" sz="1600">
                <a:solidFill>
                  <a:schemeClr val="accent5">
                    <a:lumMod val="50000"/>
                  </a:schemeClr>
                </a:solidFill>
              </a:rPr>
              <a:t>Bristol Magistrates and Crown Court – </a:t>
            </a:r>
            <a:r>
              <a:rPr lang="en-GB" sz="1600" u="sng">
                <a:solidFill>
                  <a:schemeClr val="accent5">
                    <a:lumMod val="50000"/>
                  </a:schemeClr>
                </a:solidFill>
              </a:rPr>
              <a:t>during November</a:t>
            </a:r>
          </a:p>
          <a:p>
            <a:r>
              <a:rPr lang="en-GB" sz="1600" b="1">
                <a:solidFill>
                  <a:schemeClr val="accent5">
                    <a:lumMod val="50000"/>
                  </a:schemeClr>
                </a:solidFill>
              </a:rPr>
              <a:t>North East  	</a:t>
            </a:r>
            <a:r>
              <a:rPr lang="en-GB" sz="1600">
                <a:solidFill>
                  <a:schemeClr val="accent5">
                    <a:lumMod val="50000"/>
                  </a:schemeClr>
                </a:solidFill>
              </a:rPr>
              <a:t>North Tyneside, Mid &amp; South East Northumberland and Berwick Upon Tweed 			Magistrates Courts and Newcastle Combined Crown Court -  </a:t>
            </a:r>
            <a:r>
              <a:rPr lang="en-GB" sz="1600" u="sng">
                <a:solidFill>
                  <a:schemeClr val="accent5">
                    <a:lumMod val="50000"/>
                  </a:schemeClr>
                </a:solidFill>
              </a:rPr>
              <a:t>Nov/	Dec</a:t>
            </a:r>
          </a:p>
          <a:p>
            <a:r>
              <a:rPr lang="en-GB" sz="1600" b="1">
                <a:solidFill>
                  <a:schemeClr val="accent5">
                    <a:lumMod val="50000"/>
                  </a:schemeClr>
                </a:solidFill>
              </a:rPr>
              <a:t>South East  	</a:t>
            </a:r>
            <a:r>
              <a:rPr lang="en-GB" sz="1600">
                <a:solidFill>
                  <a:schemeClr val="accent5">
                    <a:lumMod val="50000"/>
                  </a:schemeClr>
                </a:solidFill>
              </a:rPr>
              <a:t>Guilford and Staines Magistrates Court and Guildford Crown Court-</a:t>
            </a:r>
            <a:r>
              <a:rPr lang="en-GB" sz="1600" u="sng">
                <a:solidFill>
                  <a:schemeClr val="accent5">
                    <a:lumMod val="50000"/>
                  </a:schemeClr>
                </a:solidFill>
              </a:rPr>
              <a:t>likely to be </a:t>
            </a:r>
            <a:r>
              <a:rPr lang="en-GB" sz="1600">
                <a:solidFill>
                  <a:schemeClr val="accent5">
                    <a:lumMod val="50000"/>
                  </a:schemeClr>
                </a:solidFill>
              </a:rPr>
              <a:t>		</a:t>
            </a:r>
            <a:r>
              <a:rPr lang="en-GB" sz="1600" u="sng">
                <a:solidFill>
                  <a:schemeClr val="accent5">
                    <a:lumMod val="50000"/>
                  </a:schemeClr>
                </a:solidFill>
              </a:rPr>
              <a:t>January 2021</a:t>
            </a:r>
          </a:p>
          <a:p>
            <a:r>
              <a:rPr lang="en-GB" sz="1600" b="1">
                <a:solidFill>
                  <a:schemeClr val="accent5">
                    <a:lumMod val="50000"/>
                  </a:schemeClr>
                </a:solidFill>
              </a:rPr>
              <a:t>London		</a:t>
            </a:r>
            <a:r>
              <a:rPr lang="en-GB" sz="1600">
                <a:solidFill>
                  <a:schemeClr val="accent5">
                    <a:lumMod val="50000"/>
                  </a:schemeClr>
                </a:solidFill>
              </a:rPr>
              <a:t> Croydon Magistrates and Crown Court -</a:t>
            </a:r>
            <a:r>
              <a:rPr lang="en-GB" sz="1600" u="sng">
                <a:solidFill>
                  <a:schemeClr val="accent5">
                    <a:lumMod val="50000"/>
                  </a:schemeClr>
                </a:solidFill>
              </a:rPr>
              <a:t>likely to be February 2021</a:t>
            </a:r>
          </a:p>
          <a:p>
            <a:r>
              <a:rPr lang="en-GB" sz="1600" b="1">
                <a:solidFill>
                  <a:schemeClr val="accent5">
                    <a:lumMod val="50000"/>
                  </a:schemeClr>
                </a:solidFill>
              </a:rPr>
              <a:t>North West </a:t>
            </a:r>
            <a:r>
              <a:rPr lang="en-GB" sz="1600">
                <a:solidFill>
                  <a:schemeClr val="accent5">
                    <a:lumMod val="50000"/>
                  </a:schemeClr>
                </a:solidFill>
              </a:rPr>
              <a:t> 	Warrington Magistrates Court and Chester Crown Court -</a:t>
            </a:r>
            <a:r>
              <a:rPr lang="en-GB" sz="1600" u="sng">
                <a:solidFill>
                  <a:schemeClr val="accent5">
                    <a:lumMod val="50000"/>
                  </a:schemeClr>
                </a:solidFill>
              </a:rPr>
              <a:t>likely to be early 2021 </a:t>
            </a:r>
          </a:p>
          <a:p>
            <a:r>
              <a:rPr lang="en-GB" sz="1600" b="1">
                <a:solidFill>
                  <a:schemeClr val="accent5">
                    <a:lumMod val="50000"/>
                  </a:schemeClr>
                </a:solidFill>
              </a:rPr>
              <a:t>Wales		</a:t>
            </a:r>
            <a:r>
              <a:rPr lang="en-GB" sz="1600">
                <a:solidFill>
                  <a:schemeClr val="accent5">
                    <a:lumMod val="50000"/>
                  </a:schemeClr>
                </a:solidFill>
              </a:rPr>
              <a:t>Llanelli Magistrates Court and Swansea Crown court -</a:t>
            </a:r>
            <a:r>
              <a:rPr lang="en-GB" sz="1600" u="sng">
                <a:solidFill>
                  <a:schemeClr val="accent5">
                    <a:lumMod val="50000"/>
                  </a:schemeClr>
                </a:solidFill>
              </a:rPr>
              <a:t>likely to be early 2021</a:t>
            </a:r>
          </a:p>
          <a:p>
            <a:endParaRPr lang="en-GB" sz="1600"/>
          </a:p>
        </p:txBody>
      </p:sp>
    </p:spTree>
    <p:extLst>
      <p:ext uri="{BB962C8B-B14F-4D97-AF65-F5344CB8AC3E}">
        <p14:creationId xmlns:p14="http://schemas.microsoft.com/office/powerpoint/2010/main" val="34025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83E4-8F8D-4411-9A23-6064393D3DC9}"/>
              </a:ext>
            </a:extLst>
          </p:cNvPr>
          <p:cNvSpPr>
            <a:spLocks noGrp="1"/>
          </p:cNvSpPr>
          <p:nvPr>
            <p:ph type="title"/>
          </p:nvPr>
        </p:nvSpPr>
        <p:spPr>
          <a:xfrm>
            <a:off x="681038" y="365128"/>
            <a:ext cx="8543925" cy="804912"/>
          </a:xfrm>
          <a:solidFill>
            <a:srgbClr val="002060"/>
          </a:solidFill>
        </p:spPr>
        <p:txBody>
          <a:bodyPr>
            <a:normAutofit/>
          </a:bodyPr>
          <a:lstStyle/>
          <a:p>
            <a:r>
              <a:rPr lang="en-GB" sz="3600" b="1">
                <a:solidFill>
                  <a:schemeClr val="bg1"/>
                </a:solidFill>
              </a:rPr>
              <a:t>Defence awareness</a:t>
            </a:r>
          </a:p>
        </p:txBody>
      </p:sp>
      <p:sp>
        <p:nvSpPr>
          <p:cNvPr id="6" name="Text Placeholder 5">
            <a:extLst>
              <a:ext uri="{FF2B5EF4-FFF2-40B4-BE49-F238E27FC236}">
                <a16:creationId xmlns:a16="http://schemas.microsoft.com/office/drawing/2014/main" id="{9EDA053D-21AF-4A11-9DA2-6735ACDE7D05}"/>
              </a:ext>
            </a:extLst>
          </p:cNvPr>
          <p:cNvSpPr>
            <a:spLocks noGrp="1"/>
          </p:cNvSpPr>
          <p:nvPr>
            <p:ph sz="half" idx="2"/>
          </p:nvPr>
        </p:nvSpPr>
        <p:spPr>
          <a:xfrm>
            <a:off x="681037" y="1415845"/>
            <a:ext cx="8543926" cy="4886632"/>
          </a:xfrm>
        </p:spPr>
        <p:txBody>
          <a:bodyPr vert="horz" lIns="91440" tIns="45720" rIns="91440" bIns="45720" rtlCol="0" anchor="t">
            <a:noAutofit/>
          </a:bodyPr>
          <a:lstStyle/>
          <a:p>
            <a:pPr marL="0" indent="0">
              <a:buNone/>
            </a:pPr>
            <a:r>
              <a:rPr lang="en-GB" sz="1600" dirty="0">
                <a:solidFill>
                  <a:srgbClr val="002060"/>
                </a:solidFill>
              </a:rPr>
              <a:t>We have held </a:t>
            </a:r>
            <a:r>
              <a:rPr lang="en-GB" sz="1600" b="1" dirty="0">
                <a:solidFill>
                  <a:srgbClr val="002060"/>
                </a:solidFill>
              </a:rPr>
              <a:t>11</a:t>
            </a:r>
            <a:r>
              <a:rPr lang="en-GB" sz="1600" dirty="0">
                <a:solidFill>
                  <a:srgbClr val="002060"/>
                </a:solidFill>
              </a:rPr>
              <a:t> sessions for defence practitioners and had </a:t>
            </a:r>
            <a:r>
              <a:rPr lang="en-GB" sz="1600" b="1" dirty="0">
                <a:solidFill>
                  <a:srgbClr val="002060"/>
                </a:solidFill>
              </a:rPr>
              <a:t>160 </a:t>
            </a:r>
            <a:r>
              <a:rPr lang="en-GB" sz="1600" dirty="0">
                <a:solidFill>
                  <a:srgbClr val="002060"/>
                </a:solidFill>
              </a:rPr>
              <a:t>attendees.</a:t>
            </a:r>
            <a:endParaRPr lang="en-GB" sz="1600" dirty="0">
              <a:solidFill>
                <a:srgbClr val="002060"/>
              </a:solidFill>
              <a:cs typeface="Calibri"/>
            </a:endParaRPr>
          </a:p>
          <a:p>
            <a:pPr marL="0" indent="0">
              <a:buNone/>
            </a:pPr>
            <a:r>
              <a:rPr lang="en-GB" sz="1600" dirty="0">
                <a:solidFill>
                  <a:srgbClr val="002060"/>
                </a:solidFill>
                <a:ea typeface="Calibri" panose="020F0502020204030204" pitchFamily="34" charset="0"/>
              </a:rPr>
              <a:t>Further awareness sessions will be held on the following dates via Microsoft Teams (the links will be </a:t>
            </a:r>
            <a:r>
              <a:rPr lang="en-GB" sz="1600">
                <a:solidFill>
                  <a:srgbClr val="002060"/>
                </a:solidFill>
                <a:ea typeface="Calibri" panose="020F0502020204030204" pitchFamily="34" charset="0"/>
              </a:rPr>
              <a:t>live at the event times shown and others will be added in due course) - please feel free to </a:t>
            </a:r>
            <a:r>
              <a:rPr lang="en-GB" sz="1600" dirty="0">
                <a:solidFill>
                  <a:srgbClr val="002060"/>
                </a:solidFill>
                <a:ea typeface="Calibri" panose="020F0502020204030204" pitchFamily="34" charset="0"/>
              </a:rPr>
              <a:t>forward them:</a:t>
            </a:r>
            <a:endParaRPr lang="en-GB" sz="1600" dirty="0">
              <a:solidFill>
                <a:srgbClr val="002060"/>
              </a:solidFill>
              <a:ea typeface="Calibri" panose="020F0502020204030204" pitchFamily="34" charset="0"/>
              <a:cs typeface="Calibri"/>
            </a:endParaRPr>
          </a:p>
          <a:p>
            <a:pPr lvl="4"/>
            <a:r>
              <a:rPr lang="en-GB" sz="1600" dirty="0">
                <a:solidFill>
                  <a:srgbClr val="0070C0"/>
                </a:solidFill>
                <a:ea typeface="Calibri" panose="020F0502020204030204" pitchFamily="34" charset="0"/>
                <a:hlinkClick r:id="rId2">
                  <a:extLst>
                    <a:ext uri="{A12FA001-AC4F-418D-AE19-62706E023703}">
                      <ahyp:hlinkClr xmlns:ahyp="http://schemas.microsoft.com/office/drawing/2018/hyperlinkcolor" val="tx"/>
                    </a:ext>
                  </a:extLst>
                </a:hlinkClick>
              </a:rPr>
              <a:t>18 Nov at 5-6pm</a:t>
            </a:r>
            <a:endParaRPr lang="en-GB" sz="1600" dirty="0">
              <a:solidFill>
                <a:srgbClr val="0070C0"/>
              </a:solidFill>
              <a:ea typeface="Calibri" panose="020F0502020204030204" pitchFamily="34" charset="0"/>
              <a:cs typeface="Calibri"/>
            </a:endParaRPr>
          </a:p>
          <a:p>
            <a:pPr lvl="4"/>
            <a:r>
              <a:rPr lang="en-GB" sz="1600" dirty="0">
                <a:solidFill>
                  <a:srgbClr val="0070C0"/>
                </a:solidFill>
                <a:ea typeface="Calibri" panose="020F0502020204030204" pitchFamily="34" charset="0"/>
                <a:hlinkClick r:id="rId3">
                  <a:extLst>
                    <a:ext uri="{A12FA001-AC4F-418D-AE19-62706E023703}">
                      <ahyp:hlinkClr xmlns:ahyp="http://schemas.microsoft.com/office/drawing/2018/hyperlinkcolor" val="tx"/>
                    </a:ext>
                  </a:extLst>
                </a:hlinkClick>
              </a:rPr>
              <a:t>24 Nov at 5-6pm</a:t>
            </a:r>
            <a:endParaRPr lang="en-GB" sz="1600" dirty="0">
              <a:solidFill>
                <a:srgbClr val="0070C0"/>
              </a:solidFill>
              <a:ea typeface="Calibri" panose="020F0502020204030204" pitchFamily="34" charset="0"/>
              <a:cs typeface="Calibri"/>
            </a:endParaRPr>
          </a:p>
          <a:p>
            <a:pPr lvl="4"/>
            <a:r>
              <a:rPr lang="en-GB" sz="1600" dirty="0">
                <a:solidFill>
                  <a:srgbClr val="0070C0"/>
                </a:solidFill>
                <a:ea typeface="Calibri" panose="020F0502020204030204" pitchFamily="34" charset="0"/>
                <a:hlinkClick r:id="rId4">
                  <a:extLst>
                    <a:ext uri="{A12FA001-AC4F-418D-AE19-62706E023703}">
                      <ahyp:hlinkClr xmlns:ahyp="http://schemas.microsoft.com/office/drawing/2018/hyperlinkcolor" val="tx"/>
                    </a:ext>
                  </a:extLst>
                </a:hlinkClick>
              </a:rPr>
              <a:t>03 Dec at 5-6pm</a:t>
            </a:r>
            <a:endParaRPr lang="en-GB" sz="1600" dirty="0">
              <a:solidFill>
                <a:srgbClr val="0070C0"/>
              </a:solidFill>
              <a:ea typeface="Calibri" panose="020F0502020204030204" pitchFamily="34" charset="0"/>
              <a:cs typeface="Calibri"/>
            </a:endParaRPr>
          </a:p>
          <a:p>
            <a:pPr lvl="4"/>
            <a:r>
              <a:rPr lang="en-GB" sz="1600" dirty="0">
                <a:solidFill>
                  <a:srgbClr val="0070C0"/>
                </a:solidFill>
                <a:ea typeface="Calibri" panose="020F0502020204030204" pitchFamily="34" charset="0"/>
                <a:hlinkClick r:id="rId5">
                  <a:extLst>
                    <a:ext uri="{A12FA001-AC4F-418D-AE19-62706E023703}">
                      <ahyp:hlinkClr xmlns:ahyp="http://schemas.microsoft.com/office/drawing/2018/hyperlinkcolor" val="tx"/>
                    </a:ext>
                  </a:extLst>
                </a:hlinkClick>
              </a:rPr>
              <a:t>10 Dec at 5-6pm</a:t>
            </a:r>
            <a:endParaRPr lang="en-GB" sz="1600" dirty="0">
              <a:solidFill>
                <a:srgbClr val="0070C0"/>
              </a:solidFill>
              <a:ea typeface="Calibri" panose="020F0502020204030204" pitchFamily="34" charset="0"/>
              <a:cs typeface="Calibri"/>
            </a:endParaRPr>
          </a:p>
          <a:p>
            <a:pPr lvl="4"/>
            <a:r>
              <a:rPr lang="en-GB" sz="1600" dirty="0">
                <a:solidFill>
                  <a:srgbClr val="002060"/>
                </a:solidFill>
                <a:ea typeface="Calibri" panose="020F0502020204030204" pitchFamily="34" charset="0"/>
              </a:rPr>
              <a:t>17 Dec at 5-6pm</a:t>
            </a:r>
            <a:endParaRPr lang="en-GB" sz="1600" dirty="0">
              <a:solidFill>
                <a:srgbClr val="002060"/>
              </a:solidFill>
              <a:ea typeface="Calibri" panose="020F0502020204030204" pitchFamily="34" charset="0"/>
              <a:cs typeface="Calibri"/>
            </a:endParaRPr>
          </a:p>
          <a:p>
            <a:pPr lvl="4"/>
            <a:r>
              <a:rPr lang="en-GB" sz="1600" dirty="0">
                <a:solidFill>
                  <a:srgbClr val="002060"/>
                </a:solidFill>
                <a:ea typeface="Calibri" panose="020F0502020204030204" pitchFamily="34" charset="0"/>
              </a:rPr>
              <a:t>13 Jan at 5-6pm </a:t>
            </a:r>
            <a:endParaRPr lang="en-GB" sz="1600" dirty="0">
              <a:solidFill>
                <a:srgbClr val="002060"/>
              </a:solidFill>
              <a:ea typeface="Calibri" panose="020F0502020204030204" pitchFamily="34" charset="0"/>
              <a:cs typeface="Calibri"/>
            </a:endParaRPr>
          </a:p>
          <a:p>
            <a:pPr lvl="4"/>
            <a:r>
              <a:rPr lang="en-GB" sz="1600" dirty="0">
                <a:solidFill>
                  <a:srgbClr val="002060"/>
                </a:solidFill>
                <a:ea typeface="Calibri" panose="020F0502020204030204" pitchFamily="34" charset="0"/>
              </a:rPr>
              <a:t>20 Jan at 5-6pm</a:t>
            </a:r>
            <a:endParaRPr lang="en-GB" sz="1600" dirty="0">
              <a:solidFill>
                <a:srgbClr val="002060"/>
              </a:solidFill>
              <a:ea typeface="Calibri" panose="020F0502020204030204" pitchFamily="34" charset="0"/>
              <a:cs typeface="Calibri"/>
            </a:endParaRPr>
          </a:p>
          <a:p>
            <a:pPr lvl="4"/>
            <a:r>
              <a:rPr lang="en-GB" sz="1600" dirty="0">
                <a:solidFill>
                  <a:srgbClr val="002060"/>
                </a:solidFill>
                <a:ea typeface="Calibri" panose="020F0502020204030204" pitchFamily="34" charset="0"/>
              </a:rPr>
              <a:t>26 Jan at 5-6pm</a:t>
            </a:r>
            <a:endParaRPr lang="en-GB" sz="1600" dirty="0">
              <a:solidFill>
                <a:srgbClr val="002060"/>
              </a:solidFill>
              <a:ea typeface="Calibri" panose="020F0502020204030204" pitchFamily="34" charset="0"/>
              <a:cs typeface="Calibri"/>
            </a:endParaRPr>
          </a:p>
          <a:p>
            <a:pPr lvl="4"/>
            <a:r>
              <a:rPr lang="en-GB" sz="1600" dirty="0">
                <a:solidFill>
                  <a:srgbClr val="002060"/>
                </a:solidFill>
                <a:ea typeface="Calibri" panose="020F0502020204030204" pitchFamily="34" charset="0"/>
              </a:rPr>
              <a:t>04 Feb at 5-6pm</a:t>
            </a:r>
            <a:endParaRPr lang="en-GB" sz="1600" dirty="0">
              <a:solidFill>
                <a:srgbClr val="002060"/>
              </a:solidFill>
              <a:ea typeface="Calibri" panose="020F0502020204030204" pitchFamily="34" charset="0"/>
              <a:cs typeface="Calibri"/>
            </a:endParaRPr>
          </a:p>
          <a:p>
            <a:endParaRPr lang="en-GB" sz="1600" u="sng">
              <a:cs typeface="Calibri"/>
            </a:endParaRPr>
          </a:p>
          <a:p>
            <a:r>
              <a:rPr lang="en-GB" sz="1600" dirty="0">
                <a:solidFill>
                  <a:srgbClr val="002060"/>
                </a:solidFill>
              </a:rPr>
              <a:t>We held a Defence Webinar on 15 October introducing Common Platform - the recording is here: </a:t>
            </a:r>
            <a:r>
              <a:rPr lang="en-GB" sz="1600" u="sng" dirty="0">
                <a:solidFill>
                  <a:srgbClr val="0070C0"/>
                </a:solidFill>
                <a:hlinkClick r:id="rId6">
                  <a:extLst>
                    <a:ext uri="{A12FA001-AC4F-418D-AE19-62706E023703}">
                      <ahyp:hlinkClr xmlns:ahyp="http://schemas.microsoft.com/office/drawing/2018/hyperlinkcolor" val="tx"/>
                    </a:ext>
                  </a:extLst>
                </a:hlinkClick>
              </a:rPr>
              <a:t>https://www.gov.uk/guidance/hmcts-online-event-15-oct-2020-introducing-the-common-platform</a:t>
            </a:r>
            <a:endParaRPr lang="en-GB" sz="1600" dirty="0">
              <a:solidFill>
                <a:srgbClr val="0070C0"/>
              </a:solidFill>
              <a:cs typeface="Calibri"/>
            </a:endParaRPr>
          </a:p>
          <a:p>
            <a:pPr marL="0" indent="0">
              <a:buNone/>
            </a:pPr>
            <a:endParaRPr lang="en-GB" sz="1700">
              <a:solidFill>
                <a:srgbClr val="002060"/>
              </a:solidFill>
              <a:cs typeface="Calibri" panose="020F0502020204030204"/>
            </a:endParaRPr>
          </a:p>
          <a:p>
            <a:endParaRPr lang="en-GB"/>
          </a:p>
          <a:p>
            <a:pPr marL="0" indent="0">
              <a:buNone/>
            </a:pPr>
            <a:endParaRPr lang="en-GB" sz="1800">
              <a:solidFill>
                <a:srgbClr val="002060"/>
              </a:solidFill>
            </a:endParaRPr>
          </a:p>
        </p:txBody>
      </p:sp>
    </p:spTree>
    <p:extLst>
      <p:ext uri="{BB962C8B-B14F-4D97-AF65-F5344CB8AC3E}">
        <p14:creationId xmlns:p14="http://schemas.microsoft.com/office/powerpoint/2010/main" val="182456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83E4-8F8D-4411-9A23-6064393D3DC9}"/>
              </a:ext>
            </a:extLst>
          </p:cNvPr>
          <p:cNvSpPr>
            <a:spLocks noGrp="1"/>
          </p:cNvSpPr>
          <p:nvPr>
            <p:ph type="title"/>
          </p:nvPr>
        </p:nvSpPr>
        <p:spPr>
          <a:xfrm>
            <a:off x="681038" y="365128"/>
            <a:ext cx="8543925" cy="736086"/>
          </a:xfrm>
          <a:solidFill>
            <a:srgbClr val="002060"/>
          </a:solidFill>
        </p:spPr>
        <p:txBody>
          <a:bodyPr>
            <a:normAutofit/>
          </a:bodyPr>
          <a:lstStyle/>
          <a:p>
            <a:r>
              <a:rPr lang="en-GB" sz="3600" b="1">
                <a:solidFill>
                  <a:schemeClr val="bg1"/>
                </a:solidFill>
              </a:rPr>
              <a:t>Defence learning</a:t>
            </a:r>
          </a:p>
        </p:txBody>
      </p:sp>
      <p:sp>
        <p:nvSpPr>
          <p:cNvPr id="3" name="Content Placeholder 2">
            <a:extLst>
              <a:ext uri="{FF2B5EF4-FFF2-40B4-BE49-F238E27FC236}">
                <a16:creationId xmlns:a16="http://schemas.microsoft.com/office/drawing/2014/main" id="{66A0C310-E199-4826-9468-1FDB7B3C7DD4}"/>
              </a:ext>
            </a:extLst>
          </p:cNvPr>
          <p:cNvSpPr>
            <a:spLocks noGrp="1"/>
          </p:cNvSpPr>
          <p:nvPr>
            <p:ph idx="1"/>
          </p:nvPr>
        </p:nvSpPr>
        <p:spPr>
          <a:xfrm>
            <a:off x="681038" y="1327355"/>
            <a:ext cx="8543925" cy="4849608"/>
          </a:xfrm>
        </p:spPr>
        <p:txBody>
          <a:bodyPr vert="horz" lIns="91440" tIns="45720" rIns="91440" bIns="45720" rtlCol="0" anchor="t">
            <a:normAutofit/>
          </a:bodyPr>
          <a:lstStyle/>
          <a:p>
            <a:r>
              <a:rPr lang="en-GB" sz="1600">
                <a:solidFill>
                  <a:srgbClr val="002060"/>
                </a:solidFill>
              </a:rPr>
              <a:t>Defence learning guide is iterative as we take on board feedback - we are at version 7.</a:t>
            </a:r>
          </a:p>
          <a:p>
            <a:r>
              <a:rPr lang="en-GB" sz="1600">
                <a:solidFill>
                  <a:srgbClr val="002060"/>
                </a:solidFill>
                <a:cs typeface="Calibri" panose="020F0502020204030204"/>
              </a:rPr>
              <a:t>Shortly, the latest version of the Defence learning guide will be placed on the GOV.UK pages alongside the registration spreadsheet: </a:t>
            </a:r>
            <a:r>
              <a:rPr lang="en-GB" sz="1600" u="sng">
                <a:ea typeface="+mn-lt"/>
                <a:cs typeface="+mn-lt"/>
                <a:hlinkClick r:id="rId3"/>
              </a:rPr>
              <a:t>https://www.gov.uk/guidance/hmcts-common-platform-account-registration-for-defence-professionals</a:t>
            </a:r>
            <a:r>
              <a:rPr lang="en-GB" sz="1600" u="sng">
                <a:ea typeface="+mn-lt"/>
                <a:cs typeface="+mn-lt"/>
              </a:rPr>
              <a:t> </a:t>
            </a:r>
          </a:p>
          <a:p>
            <a:pPr marL="0" indent="0">
              <a:buNone/>
            </a:pPr>
            <a:endParaRPr lang="en-GB" sz="1600">
              <a:cs typeface="Calibri" panose="020F0502020204030204"/>
            </a:endParaRPr>
          </a:p>
          <a:p>
            <a:pPr marL="0" indent="0">
              <a:buNone/>
            </a:pPr>
            <a:endParaRPr lang="en-GB" sz="1600">
              <a:cs typeface="Calibri" panose="020F0502020204030204"/>
            </a:endParaRPr>
          </a:p>
          <a:p>
            <a:pPr marL="0" indent="0">
              <a:buNone/>
            </a:pPr>
            <a:endParaRPr lang="en-GB" sz="1600">
              <a:cs typeface="Calibri" panose="020F0502020204030204"/>
            </a:endParaRPr>
          </a:p>
          <a:p>
            <a:pPr marL="0" indent="0">
              <a:buNone/>
            </a:pPr>
            <a:endParaRPr lang="en-GB" sz="1600">
              <a:cs typeface="Calibri" panose="020F0502020204030204"/>
            </a:endParaRPr>
          </a:p>
          <a:p>
            <a:pPr marL="0" indent="0">
              <a:buNone/>
            </a:pPr>
            <a:endParaRPr lang="en-GB" sz="1600">
              <a:cs typeface="Calibri" panose="020F0502020204030204"/>
            </a:endParaRPr>
          </a:p>
          <a:p>
            <a:pPr marL="0" indent="0">
              <a:buNone/>
            </a:pPr>
            <a:endParaRPr lang="en-GB" sz="1600">
              <a:cs typeface="Calibri" panose="020F0502020204030204"/>
            </a:endParaRPr>
          </a:p>
          <a:p>
            <a:pPr marL="0" indent="0">
              <a:buNone/>
            </a:pPr>
            <a:endParaRPr lang="en-GB" sz="1600">
              <a:cs typeface="Calibri" panose="020F0502020204030204"/>
            </a:endParaRPr>
          </a:p>
          <a:p>
            <a:pPr marL="0" indent="0">
              <a:buNone/>
            </a:pPr>
            <a:endParaRPr lang="en-GB" sz="1600">
              <a:solidFill>
                <a:srgbClr val="002060"/>
              </a:solidFill>
              <a:cs typeface="Calibri" panose="020F0502020204030204"/>
            </a:endParaRPr>
          </a:p>
          <a:p>
            <a:r>
              <a:rPr lang="en-GB" sz="1600">
                <a:solidFill>
                  <a:srgbClr val="002060"/>
                </a:solidFill>
                <a:cs typeface="Calibri" panose="020F0502020204030204"/>
              </a:rPr>
              <a:t>We are also producing a short video which will be a useful introduction for defence practitioners and will show the process of Common Platform account registration and security set-up.</a:t>
            </a:r>
          </a:p>
        </p:txBody>
      </p:sp>
      <p:graphicFrame>
        <p:nvGraphicFramePr>
          <p:cNvPr id="9" name="Object 8">
            <a:extLst>
              <a:ext uri="{FF2B5EF4-FFF2-40B4-BE49-F238E27FC236}">
                <a16:creationId xmlns:a16="http://schemas.microsoft.com/office/drawing/2014/main" id="{FA9E31A9-8887-4910-9AFC-4E0C62D4D502}"/>
              </a:ext>
            </a:extLst>
          </p:cNvPr>
          <p:cNvGraphicFramePr>
            <a:graphicFrameLocks noChangeAspect="1"/>
          </p:cNvGraphicFramePr>
          <p:nvPr>
            <p:extLst>
              <p:ext uri="{D42A27DB-BD31-4B8C-83A1-F6EECF244321}">
                <p14:modId xmlns:p14="http://schemas.microsoft.com/office/powerpoint/2010/main" val="3371299274"/>
              </p:ext>
            </p:extLst>
          </p:nvPr>
        </p:nvGraphicFramePr>
        <p:xfrm>
          <a:off x="1540899" y="2611023"/>
          <a:ext cx="3864180" cy="2173601"/>
        </p:xfrm>
        <a:graphic>
          <a:graphicData uri="http://schemas.openxmlformats.org/presentationml/2006/ole">
            <mc:AlternateContent xmlns:mc="http://schemas.openxmlformats.org/markup-compatibility/2006">
              <mc:Choice xmlns:v="urn:schemas-microsoft-com:vml" Requires="v">
                <p:oleObj spid="_x0000_s11271" name="Acrobat Document" r:id="rId4" imgW="7315200" imgH="4114800" progId="AcroExch.Document.DC">
                  <p:embed/>
                </p:oleObj>
              </mc:Choice>
              <mc:Fallback>
                <p:oleObj name="Acrobat Document" r:id="rId4" imgW="7315200" imgH="4114800" progId="AcroExch.Document.DC">
                  <p:embed/>
                  <p:pic>
                    <p:nvPicPr>
                      <p:cNvPr id="9" name="Object 8">
                        <a:extLst>
                          <a:ext uri="{FF2B5EF4-FFF2-40B4-BE49-F238E27FC236}">
                            <a16:creationId xmlns:a16="http://schemas.microsoft.com/office/drawing/2014/main" id="{FA9E31A9-8887-4910-9AFC-4E0C62D4D502}"/>
                          </a:ext>
                        </a:extLst>
                      </p:cNvPr>
                      <p:cNvPicPr/>
                      <p:nvPr/>
                    </p:nvPicPr>
                    <p:blipFill>
                      <a:blip r:embed="rId5"/>
                      <a:stretch>
                        <a:fillRect/>
                      </a:stretch>
                    </p:blipFill>
                    <p:spPr>
                      <a:xfrm>
                        <a:off x="1540899" y="2611023"/>
                        <a:ext cx="3864180" cy="2173601"/>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8A012A3C-63FC-4F9D-93BE-6549164E9CD8}"/>
              </a:ext>
            </a:extLst>
          </p:cNvPr>
          <p:cNvGraphicFramePr>
            <a:graphicFrameLocks noChangeAspect="1"/>
          </p:cNvGraphicFramePr>
          <p:nvPr>
            <p:extLst>
              <p:ext uri="{D42A27DB-BD31-4B8C-83A1-F6EECF244321}">
                <p14:modId xmlns:p14="http://schemas.microsoft.com/office/powerpoint/2010/main" val="2334302739"/>
              </p:ext>
            </p:extLst>
          </p:nvPr>
        </p:nvGraphicFramePr>
        <p:xfrm>
          <a:off x="6432327" y="3228000"/>
          <a:ext cx="1452563" cy="1281079"/>
        </p:xfrm>
        <a:graphic>
          <a:graphicData uri="http://schemas.openxmlformats.org/presentationml/2006/ole">
            <mc:AlternateContent xmlns:mc="http://schemas.openxmlformats.org/markup-compatibility/2006">
              <mc:Choice xmlns:v="urn:schemas-microsoft-com:vml" Requires="v">
                <p:oleObj spid="_x0000_s11272" name="Acrobat Document" showAsIcon="1" r:id="rId6" imgW="914400" imgH="806400" progId="AcroExch.Document.DC">
                  <p:embed/>
                </p:oleObj>
              </mc:Choice>
              <mc:Fallback>
                <p:oleObj name="Acrobat Document" showAsIcon="1" r:id="rId6" imgW="914400" imgH="806400" progId="AcroExch.Document.DC">
                  <p:embed/>
                  <p:pic>
                    <p:nvPicPr>
                      <p:cNvPr id="4" name="Object 3">
                        <a:extLst>
                          <a:ext uri="{FF2B5EF4-FFF2-40B4-BE49-F238E27FC236}">
                            <a16:creationId xmlns:a16="http://schemas.microsoft.com/office/drawing/2014/main" id="{8A012A3C-63FC-4F9D-93BE-6549164E9CD8}"/>
                          </a:ext>
                        </a:extLst>
                      </p:cNvPr>
                      <p:cNvPicPr/>
                      <p:nvPr/>
                    </p:nvPicPr>
                    <p:blipFill>
                      <a:blip r:embed="rId7"/>
                      <a:stretch>
                        <a:fillRect/>
                      </a:stretch>
                    </p:blipFill>
                    <p:spPr>
                      <a:xfrm>
                        <a:off x="6432327" y="3228000"/>
                        <a:ext cx="1452563" cy="1281079"/>
                      </a:xfrm>
                      <a:prstGeom prst="rect">
                        <a:avLst/>
                      </a:prstGeom>
                    </p:spPr>
                  </p:pic>
                </p:oleObj>
              </mc:Fallback>
            </mc:AlternateContent>
          </a:graphicData>
        </a:graphic>
      </p:graphicFrame>
    </p:spTree>
    <p:extLst>
      <p:ext uri="{BB962C8B-B14F-4D97-AF65-F5344CB8AC3E}">
        <p14:creationId xmlns:p14="http://schemas.microsoft.com/office/powerpoint/2010/main" val="2474909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83E4-8F8D-4411-9A23-6064393D3DC9}"/>
              </a:ext>
            </a:extLst>
          </p:cNvPr>
          <p:cNvSpPr>
            <a:spLocks noGrp="1"/>
          </p:cNvSpPr>
          <p:nvPr>
            <p:ph type="title"/>
          </p:nvPr>
        </p:nvSpPr>
        <p:spPr>
          <a:xfrm>
            <a:off x="681038" y="365128"/>
            <a:ext cx="8543925" cy="736086"/>
          </a:xfrm>
          <a:solidFill>
            <a:srgbClr val="002060"/>
          </a:solidFill>
        </p:spPr>
        <p:txBody>
          <a:bodyPr>
            <a:normAutofit/>
          </a:bodyPr>
          <a:lstStyle/>
          <a:p>
            <a:r>
              <a:rPr lang="en-GB" sz="3600" b="1">
                <a:solidFill>
                  <a:schemeClr val="bg1"/>
                </a:solidFill>
              </a:rPr>
              <a:t>Defence onboarding</a:t>
            </a:r>
          </a:p>
        </p:txBody>
      </p:sp>
      <p:graphicFrame>
        <p:nvGraphicFramePr>
          <p:cNvPr id="7" name="Table 7">
            <a:extLst>
              <a:ext uri="{FF2B5EF4-FFF2-40B4-BE49-F238E27FC236}">
                <a16:creationId xmlns:a16="http://schemas.microsoft.com/office/drawing/2014/main" id="{B0D4798C-F045-4B55-AE80-243501AF93C5}"/>
              </a:ext>
            </a:extLst>
          </p:cNvPr>
          <p:cNvGraphicFramePr>
            <a:graphicFrameLocks noGrp="1"/>
          </p:cNvGraphicFramePr>
          <p:nvPr>
            <p:ph idx="1"/>
            <p:extLst>
              <p:ext uri="{D42A27DB-BD31-4B8C-83A1-F6EECF244321}">
                <p14:modId xmlns:p14="http://schemas.microsoft.com/office/powerpoint/2010/main" val="3530935345"/>
              </p:ext>
            </p:extLst>
          </p:nvPr>
        </p:nvGraphicFramePr>
        <p:xfrm>
          <a:off x="681038" y="1459865"/>
          <a:ext cx="8543925" cy="1112520"/>
        </p:xfrm>
        <a:graphic>
          <a:graphicData uri="http://schemas.openxmlformats.org/drawingml/2006/table">
            <a:tbl>
              <a:tblPr firstRow="1" bandRow="1">
                <a:tableStyleId>{5C22544A-7EE6-4342-B048-85BDC9FD1C3A}</a:tableStyleId>
              </a:tblPr>
              <a:tblGrid>
                <a:gridCol w="2847975">
                  <a:extLst>
                    <a:ext uri="{9D8B030D-6E8A-4147-A177-3AD203B41FA5}">
                      <a16:colId xmlns:a16="http://schemas.microsoft.com/office/drawing/2014/main" val="2733355587"/>
                    </a:ext>
                  </a:extLst>
                </a:gridCol>
                <a:gridCol w="2847975">
                  <a:extLst>
                    <a:ext uri="{9D8B030D-6E8A-4147-A177-3AD203B41FA5}">
                      <a16:colId xmlns:a16="http://schemas.microsoft.com/office/drawing/2014/main" val="3903778287"/>
                    </a:ext>
                  </a:extLst>
                </a:gridCol>
                <a:gridCol w="2847975">
                  <a:extLst>
                    <a:ext uri="{9D8B030D-6E8A-4147-A177-3AD203B41FA5}">
                      <a16:colId xmlns:a16="http://schemas.microsoft.com/office/drawing/2014/main" val="3577501148"/>
                    </a:ext>
                  </a:extLst>
                </a:gridCol>
              </a:tblGrid>
              <a:tr h="370840">
                <a:tc>
                  <a:txBody>
                    <a:bodyPr/>
                    <a:lstStyle/>
                    <a:p>
                      <a:endParaRPr lang="en-GB"/>
                    </a:p>
                  </a:txBody>
                  <a:tcPr/>
                </a:tc>
                <a:tc>
                  <a:txBody>
                    <a:bodyPr/>
                    <a:lstStyle/>
                    <a:p>
                      <a:r>
                        <a:rPr lang="en-GB"/>
                        <a:t>Duty solicitors </a:t>
                      </a:r>
                    </a:p>
                  </a:txBody>
                  <a:tcPr/>
                </a:tc>
                <a:tc>
                  <a:txBody>
                    <a:bodyPr/>
                    <a:lstStyle/>
                    <a:p>
                      <a:r>
                        <a:rPr lang="en-GB"/>
                        <a:t>Defence community</a:t>
                      </a:r>
                    </a:p>
                  </a:txBody>
                  <a:tcPr/>
                </a:tc>
                <a:extLst>
                  <a:ext uri="{0D108BD9-81ED-4DB2-BD59-A6C34878D82A}">
                    <a16:rowId xmlns:a16="http://schemas.microsoft.com/office/drawing/2014/main" val="2616111794"/>
                  </a:ext>
                </a:extLst>
              </a:tr>
              <a:tr h="370840">
                <a:tc>
                  <a:txBody>
                    <a:bodyPr/>
                    <a:lstStyle/>
                    <a:p>
                      <a:r>
                        <a:rPr lang="en-GB">
                          <a:solidFill>
                            <a:srgbClr val="002060"/>
                          </a:solidFill>
                        </a:rPr>
                        <a:t>Derby</a:t>
                      </a:r>
                    </a:p>
                  </a:txBody>
                  <a:tcPr/>
                </a:tc>
                <a:tc>
                  <a:txBody>
                    <a:bodyPr/>
                    <a:lstStyle/>
                    <a:p>
                      <a:pPr algn="ctr"/>
                      <a:r>
                        <a:rPr lang="en-GB">
                          <a:solidFill>
                            <a:srgbClr val="002060"/>
                          </a:solidFill>
                        </a:rPr>
                        <a:t>100%</a:t>
                      </a:r>
                    </a:p>
                  </a:txBody>
                  <a:tcPr/>
                </a:tc>
                <a:tc>
                  <a:txBody>
                    <a:bodyPr/>
                    <a:lstStyle/>
                    <a:p>
                      <a:pPr algn="ctr"/>
                      <a:r>
                        <a:rPr lang="en-GB">
                          <a:solidFill>
                            <a:srgbClr val="002060"/>
                          </a:solidFill>
                        </a:rPr>
                        <a:t>60% </a:t>
                      </a:r>
                    </a:p>
                  </a:txBody>
                  <a:tcPr/>
                </a:tc>
                <a:extLst>
                  <a:ext uri="{0D108BD9-81ED-4DB2-BD59-A6C34878D82A}">
                    <a16:rowId xmlns:a16="http://schemas.microsoft.com/office/drawing/2014/main" val="3831023686"/>
                  </a:ext>
                </a:extLst>
              </a:tr>
              <a:tr h="370840">
                <a:tc>
                  <a:txBody>
                    <a:bodyPr/>
                    <a:lstStyle/>
                    <a:p>
                      <a:r>
                        <a:rPr lang="en-GB">
                          <a:solidFill>
                            <a:srgbClr val="002060"/>
                          </a:solidFill>
                        </a:rPr>
                        <a:t>Bristol</a:t>
                      </a:r>
                    </a:p>
                  </a:txBody>
                  <a:tcPr/>
                </a:tc>
                <a:tc>
                  <a:txBody>
                    <a:bodyPr/>
                    <a:lstStyle/>
                    <a:p>
                      <a:pPr algn="ctr"/>
                      <a:r>
                        <a:rPr lang="en-GB">
                          <a:solidFill>
                            <a:srgbClr val="002060"/>
                          </a:solidFill>
                        </a:rPr>
                        <a:t>54% </a:t>
                      </a:r>
                    </a:p>
                  </a:txBody>
                  <a:tcPr/>
                </a:tc>
                <a:tc>
                  <a:txBody>
                    <a:bodyPr/>
                    <a:lstStyle/>
                    <a:p>
                      <a:pPr algn="ctr"/>
                      <a:r>
                        <a:rPr lang="en-GB">
                          <a:solidFill>
                            <a:srgbClr val="002060"/>
                          </a:solidFill>
                        </a:rPr>
                        <a:t>17% </a:t>
                      </a:r>
                    </a:p>
                  </a:txBody>
                  <a:tcPr/>
                </a:tc>
                <a:extLst>
                  <a:ext uri="{0D108BD9-81ED-4DB2-BD59-A6C34878D82A}">
                    <a16:rowId xmlns:a16="http://schemas.microsoft.com/office/drawing/2014/main" val="2058109623"/>
                  </a:ext>
                </a:extLst>
              </a:tr>
            </a:tbl>
          </a:graphicData>
        </a:graphic>
      </p:graphicFrame>
      <p:graphicFrame>
        <p:nvGraphicFramePr>
          <p:cNvPr id="9" name="Table 9">
            <a:extLst>
              <a:ext uri="{FF2B5EF4-FFF2-40B4-BE49-F238E27FC236}">
                <a16:creationId xmlns:a16="http://schemas.microsoft.com/office/drawing/2014/main" id="{6F5DE36B-83F2-473B-9B0C-D03A6D1AED0D}"/>
              </a:ext>
            </a:extLst>
          </p:cNvPr>
          <p:cNvGraphicFramePr>
            <a:graphicFrameLocks noGrp="1"/>
          </p:cNvGraphicFramePr>
          <p:nvPr>
            <p:extLst>
              <p:ext uri="{D42A27DB-BD31-4B8C-83A1-F6EECF244321}">
                <p14:modId xmlns:p14="http://schemas.microsoft.com/office/powerpoint/2010/main" val="1076564706"/>
              </p:ext>
            </p:extLst>
          </p:nvPr>
        </p:nvGraphicFramePr>
        <p:xfrm>
          <a:off x="681038" y="2931036"/>
          <a:ext cx="8436837" cy="1899277"/>
        </p:xfrm>
        <a:graphic>
          <a:graphicData uri="http://schemas.openxmlformats.org/drawingml/2006/table">
            <a:tbl>
              <a:tblPr firstRow="1" bandRow="1">
                <a:tableStyleId>{5C22544A-7EE6-4342-B048-85BDC9FD1C3A}</a:tableStyleId>
              </a:tblPr>
              <a:tblGrid>
                <a:gridCol w="2812279">
                  <a:extLst>
                    <a:ext uri="{9D8B030D-6E8A-4147-A177-3AD203B41FA5}">
                      <a16:colId xmlns:a16="http://schemas.microsoft.com/office/drawing/2014/main" val="2808166675"/>
                    </a:ext>
                  </a:extLst>
                </a:gridCol>
                <a:gridCol w="2812279">
                  <a:extLst>
                    <a:ext uri="{9D8B030D-6E8A-4147-A177-3AD203B41FA5}">
                      <a16:colId xmlns:a16="http://schemas.microsoft.com/office/drawing/2014/main" val="561134928"/>
                    </a:ext>
                  </a:extLst>
                </a:gridCol>
                <a:gridCol w="2812279">
                  <a:extLst>
                    <a:ext uri="{9D8B030D-6E8A-4147-A177-3AD203B41FA5}">
                      <a16:colId xmlns:a16="http://schemas.microsoft.com/office/drawing/2014/main" val="1088639496"/>
                    </a:ext>
                  </a:extLst>
                </a:gridCol>
              </a:tblGrid>
              <a:tr h="984877">
                <a:tc>
                  <a:txBody>
                    <a:bodyPr/>
                    <a:lstStyle/>
                    <a:p>
                      <a:r>
                        <a:rPr lang="en-GB" sz="1600" b="1" kern="1200">
                          <a:solidFill>
                            <a:schemeClr val="lt1"/>
                          </a:solidFill>
                          <a:effectLst/>
                          <a:latin typeface="+mn-lt"/>
                          <a:ea typeface="+mn-ea"/>
                          <a:cs typeface="+mn-cs"/>
                        </a:rPr>
                        <a:t>Companies contacted via direct email – Derby, Bristol and South East</a:t>
                      </a:r>
                      <a:endParaRPr lang="en-GB" sz="1600"/>
                    </a:p>
                  </a:txBody>
                  <a:tcPr/>
                </a:tc>
                <a:tc>
                  <a:txBody>
                    <a:bodyPr/>
                    <a:lstStyle/>
                    <a:p>
                      <a:r>
                        <a:rPr lang="en-GB" sz="1600" b="1" kern="1200">
                          <a:solidFill>
                            <a:schemeClr val="lt1"/>
                          </a:solidFill>
                          <a:effectLst/>
                          <a:latin typeface="+mn-lt"/>
                          <a:ea typeface="+mn-ea"/>
                          <a:cs typeface="+mn-cs"/>
                        </a:rPr>
                        <a:t>Companies provided a response – includes multi region from webinar response</a:t>
                      </a:r>
                      <a:endParaRPr lang="en-GB" sz="1600"/>
                    </a:p>
                  </a:txBody>
                  <a:tcPr/>
                </a:tc>
                <a:tc>
                  <a:txBody>
                    <a:bodyPr/>
                    <a:lstStyle/>
                    <a:p>
                      <a:r>
                        <a:rPr lang="en-GB" sz="1600" b="1" kern="1200">
                          <a:solidFill>
                            <a:schemeClr val="lt1"/>
                          </a:solidFill>
                          <a:effectLst/>
                          <a:latin typeface="+mn-lt"/>
                          <a:ea typeface="+mn-ea"/>
                          <a:cs typeface="+mn-cs"/>
                        </a:rPr>
                        <a:t>Total users identified (at various stages on being processed)</a:t>
                      </a:r>
                      <a:endParaRPr lang="en-GB" sz="1600"/>
                    </a:p>
                  </a:txBody>
                  <a:tcPr/>
                </a:tc>
                <a:extLst>
                  <a:ext uri="{0D108BD9-81ED-4DB2-BD59-A6C34878D82A}">
                    <a16:rowId xmlns:a16="http://schemas.microsoft.com/office/drawing/2014/main" val="475453267"/>
                  </a:ext>
                </a:extLst>
              </a:tr>
              <a:tr h="673011">
                <a:tc>
                  <a:txBody>
                    <a:bodyPr/>
                    <a:lstStyle/>
                    <a:p>
                      <a:pPr algn="ctr"/>
                      <a:endParaRPr lang="en-GB">
                        <a:solidFill>
                          <a:srgbClr val="002060"/>
                        </a:solidFill>
                      </a:endParaRPr>
                    </a:p>
                    <a:p>
                      <a:pPr algn="ctr"/>
                      <a:r>
                        <a:rPr lang="en-GB">
                          <a:solidFill>
                            <a:srgbClr val="002060"/>
                          </a:solidFill>
                        </a:rPr>
                        <a:t>157</a:t>
                      </a:r>
                    </a:p>
                  </a:txBody>
                  <a:tcPr/>
                </a:tc>
                <a:tc>
                  <a:txBody>
                    <a:bodyPr/>
                    <a:lstStyle/>
                    <a:p>
                      <a:pPr algn="ctr"/>
                      <a:endParaRPr lang="en-GB">
                        <a:solidFill>
                          <a:srgbClr val="002060"/>
                        </a:solidFill>
                      </a:endParaRPr>
                    </a:p>
                    <a:p>
                      <a:pPr algn="ctr"/>
                      <a:r>
                        <a:rPr lang="en-GB">
                          <a:solidFill>
                            <a:srgbClr val="002060"/>
                          </a:solidFill>
                        </a:rPr>
                        <a:t>83</a:t>
                      </a:r>
                    </a:p>
                    <a:p>
                      <a:pPr algn="ctr"/>
                      <a:endParaRPr lang="en-GB">
                        <a:solidFill>
                          <a:srgbClr val="002060"/>
                        </a:solidFill>
                      </a:endParaRPr>
                    </a:p>
                  </a:txBody>
                  <a:tcPr/>
                </a:tc>
                <a:tc>
                  <a:txBody>
                    <a:bodyPr/>
                    <a:lstStyle/>
                    <a:p>
                      <a:pPr algn="ctr"/>
                      <a:endParaRPr lang="en-GB">
                        <a:solidFill>
                          <a:srgbClr val="002060"/>
                        </a:solidFill>
                      </a:endParaRPr>
                    </a:p>
                    <a:p>
                      <a:pPr algn="ctr"/>
                      <a:r>
                        <a:rPr lang="en-GB">
                          <a:solidFill>
                            <a:srgbClr val="002060"/>
                          </a:solidFill>
                        </a:rPr>
                        <a:t>964</a:t>
                      </a:r>
                    </a:p>
                  </a:txBody>
                  <a:tcPr/>
                </a:tc>
                <a:extLst>
                  <a:ext uri="{0D108BD9-81ED-4DB2-BD59-A6C34878D82A}">
                    <a16:rowId xmlns:a16="http://schemas.microsoft.com/office/drawing/2014/main" val="2051461647"/>
                  </a:ext>
                </a:extLst>
              </a:tr>
            </a:tbl>
          </a:graphicData>
        </a:graphic>
      </p:graphicFrame>
      <p:sp>
        <p:nvSpPr>
          <p:cNvPr id="3" name="TextBox 2">
            <a:extLst>
              <a:ext uri="{FF2B5EF4-FFF2-40B4-BE49-F238E27FC236}">
                <a16:creationId xmlns:a16="http://schemas.microsoft.com/office/drawing/2014/main" id="{AC3C8840-B7AA-4B7A-88DA-D009042D1DF8}"/>
              </a:ext>
            </a:extLst>
          </p:cNvPr>
          <p:cNvSpPr txBox="1"/>
          <p:nvPr/>
        </p:nvSpPr>
        <p:spPr>
          <a:xfrm>
            <a:off x="681037" y="5457637"/>
            <a:ext cx="8436837" cy="830997"/>
          </a:xfrm>
          <a:prstGeom prst="rect">
            <a:avLst/>
          </a:prstGeom>
          <a:noFill/>
        </p:spPr>
        <p:txBody>
          <a:bodyPr wrap="square" rtlCol="0">
            <a:spAutoFit/>
          </a:bodyPr>
          <a:lstStyle/>
          <a:p>
            <a:r>
              <a:rPr lang="en-GB" sz="1600">
                <a:solidFill>
                  <a:schemeClr val="accent5">
                    <a:lumMod val="50000"/>
                  </a:schemeClr>
                </a:solidFill>
              </a:rPr>
              <a:t>To register for an account please use the following link:</a:t>
            </a:r>
          </a:p>
          <a:p>
            <a:endParaRPr lang="en-GB" sz="1600">
              <a:solidFill>
                <a:schemeClr val="accent5">
                  <a:lumMod val="50000"/>
                </a:schemeClr>
              </a:solidFill>
            </a:endParaRPr>
          </a:p>
          <a:p>
            <a:endParaRPr lang="en-GB" sz="1600">
              <a:solidFill>
                <a:schemeClr val="accent5">
                  <a:lumMod val="50000"/>
                </a:schemeClr>
              </a:solidFill>
            </a:endParaRPr>
          </a:p>
        </p:txBody>
      </p:sp>
      <p:sp>
        <p:nvSpPr>
          <p:cNvPr id="4" name="Rectangle 3">
            <a:extLst>
              <a:ext uri="{FF2B5EF4-FFF2-40B4-BE49-F238E27FC236}">
                <a16:creationId xmlns:a16="http://schemas.microsoft.com/office/drawing/2014/main" id="{9EC53200-C0AD-45A7-8A07-9EC6F530AA95}"/>
              </a:ext>
            </a:extLst>
          </p:cNvPr>
          <p:cNvSpPr/>
          <p:nvPr/>
        </p:nvSpPr>
        <p:spPr>
          <a:xfrm>
            <a:off x="681037" y="5826969"/>
            <a:ext cx="8436836" cy="646331"/>
          </a:xfrm>
          <a:prstGeom prst="rect">
            <a:avLst/>
          </a:prstGeom>
        </p:spPr>
        <p:txBody>
          <a:bodyPr wrap="square">
            <a:spAutoFit/>
          </a:bodyPr>
          <a:lstStyle/>
          <a:p>
            <a:r>
              <a:rPr lang="en-GB" u="sng">
                <a:hlinkClick r:id="rId2"/>
              </a:rPr>
              <a:t>https://www.gov.uk/guidance/hmcts-common-platform-account-registration-for-defence-professionals</a:t>
            </a:r>
            <a:endParaRPr lang="en-GB"/>
          </a:p>
        </p:txBody>
      </p:sp>
    </p:spTree>
    <p:extLst>
      <p:ext uri="{BB962C8B-B14F-4D97-AF65-F5344CB8AC3E}">
        <p14:creationId xmlns:p14="http://schemas.microsoft.com/office/powerpoint/2010/main" val="4970978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FA5817D893DA42869916A55F72EF46" ma:contentTypeVersion="11" ma:contentTypeDescription="Create a new document." ma:contentTypeScope="" ma:versionID="a2e475d84931e546433f2729ee39c1ee">
  <xsd:schema xmlns:xsd="http://www.w3.org/2001/XMLSchema" xmlns:xs="http://www.w3.org/2001/XMLSchema" xmlns:p="http://schemas.microsoft.com/office/2006/metadata/properties" xmlns:ns3="93590208-c56b-41d5-bdf3-f38208bbee6b" xmlns:ns4="11d84c7d-c1fe-4b50-bdc4-d5b1258a14de" targetNamespace="http://schemas.microsoft.com/office/2006/metadata/properties" ma:root="true" ma:fieldsID="87650474fec0a51247d3724e5dfc5871" ns3:_="" ns4:_="">
    <xsd:import namespace="93590208-c56b-41d5-bdf3-f38208bbee6b"/>
    <xsd:import namespace="11d84c7d-c1fe-4b50-bdc4-d5b1258a14d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90208-c56b-41d5-bdf3-f38208bbee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d84c7d-c1fe-4b50-bdc4-d5b1258a14d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F1A62C-C8A7-4DE0-BA21-BA373810C55D}">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11d84c7d-c1fe-4b50-bdc4-d5b1258a14de"/>
    <ds:schemaRef ds:uri="93590208-c56b-41d5-bdf3-f38208bbee6b"/>
    <ds:schemaRef ds:uri="http://www.w3.org/XML/1998/namespace"/>
  </ds:schemaRefs>
</ds:datastoreItem>
</file>

<file path=customXml/itemProps2.xml><?xml version="1.0" encoding="utf-8"?>
<ds:datastoreItem xmlns:ds="http://schemas.openxmlformats.org/officeDocument/2006/customXml" ds:itemID="{11F99A17-CF28-4037-B355-3B3EE950B0FB}">
  <ds:schemaRefs>
    <ds:schemaRef ds:uri="http://schemas.microsoft.com/sharepoint/v3/contenttype/forms"/>
  </ds:schemaRefs>
</ds:datastoreItem>
</file>

<file path=customXml/itemProps3.xml><?xml version="1.0" encoding="utf-8"?>
<ds:datastoreItem xmlns:ds="http://schemas.openxmlformats.org/officeDocument/2006/customXml" ds:itemID="{37DBC8A3-0332-486D-AF17-F9ED6F770AD4}">
  <ds:schemaRefs>
    <ds:schemaRef ds:uri="11d84c7d-c1fe-4b50-bdc4-d5b1258a14de"/>
    <ds:schemaRef ds:uri="93590208-c56b-41d5-bdf3-f38208bbee6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117</TotalTime>
  <Words>262</Words>
  <Application>Microsoft Office PowerPoint</Application>
  <PresentationFormat>A4 Paper (210x297 mm)</PresentationFormat>
  <Paragraphs>60</Paragraphs>
  <Slides>5</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vt:i4>
      </vt:variant>
    </vt:vector>
  </HeadingPairs>
  <TitlesOfParts>
    <vt:vector size="11" baseType="lpstr">
      <vt:lpstr>Arial</vt:lpstr>
      <vt:lpstr>Calibri</vt:lpstr>
      <vt:lpstr>Calibri Light</vt:lpstr>
      <vt:lpstr>Office Theme</vt:lpstr>
      <vt:lpstr>Acrobat Document</vt:lpstr>
      <vt:lpstr>Adobe Acrobat Document</vt:lpstr>
      <vt:lpstr>PowerPoint Presentation</vt:lpstr>
      <vt:lpstr>Early Adopter rollout</vt:lpstr>
      <vt:lpstr>Defence awareness</vt:lpstr>
      <vt:lpstr>Defence learning</vt:lpstr>
      <vt:lpstr>Defence onboarding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Browne, Theresa</dc:creator>
  <cp:lastModifiedBy>Bavage, Lorna</cp:lastModifiedBy>
  <cp:revision>4</cp:revision>
  <dcterms:created xsi:type="dcterms:W3CDTF">2020-07-28T09:17:44Z</dcterms:created>
  <dcterms:modified xsi:type="dcterms:W3CDTF">2020-11-12T18:49:40Z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0x01010039FA5817D893DA42869916A55F72EF46</vt:lpwstr>
  </property>
</Properties>
</file>